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drawings/drawing1.xml" ContentType="application/vnd.openxmlformats-officedocument.drawingml.chartshapes+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emf" ContentType="image/x-emf"/>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Default Extension="gif" ContentType="image/gif"/>
  <Default Extension="xlsx" ContentType="application/vnd.openxmlformats-officedocument.spreadsheetml.sheet"/>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5" r:id="rId3"/>
    <p:sldId id="266" r:id="rId4"/>
    <p:sldId id="268" r:id="rId5"/>
    <p:sldId id="271" r:id="rId6"/>
    <p:sldId id="272" r:id="rId7"/>
    <p:sldId id="273" r:id="rId8"/>
    <p:sldId id="274" r:id="rId9"/>
    <p:sldId id="275" r:id="rId10"/>
    <p:sldId id="277" r:id="rId11"/>
    <p:sldId id="278" r:id="rId12"/>
    <p:sldId id="262" r:id="rId13"/>
    <p:sldId id="264" r:id="rId14"/>
    <p:sldId id="281" r:id="rId15"/>
    <p:sldId id="269" r:id="rId16"/>
    <p:sldId id="279" r:id="rId17"/>
    <p:sldId id="280" r:id="rId18"/>
    <p:sldId id="276" r:id="rId19"/>
    <p:sldId id="282" r:id="rId20"/>
    <p:sldId id="259" r:id="rId21"/>
    <p:sldId id="261" r:id="rId22"/>
    <p:sldId id="283" r:id="rId23"/>
  </p:sldIdLst>
  <p:sldSz cx="9144000" cy="6858000" type="screen4x3"/>
  <p:notesSz cx="7053263" cy="9356725"/>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1" autoAdjust="0"/>
    <p:restoredTop sz="94698" autoAdjust="0"/>
  </p:normalViewPr>
  <p:slideViewPr>
    <p:cSldViewPr>
      <p:cViewPr varScale="1">
        <p:scale>
          <a:sx n="64" d="100"/>
          <a:sy n="64" d="100"/>
        </p:scale>
        <p:origin x="-102" y="-18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12111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a:t>Stoney Point Field Nitrogen Content in Gas as it Relates to Produced GOR of Individual Wells </a:t>
            </a:r>
          </a:p>
        </c:rich>
      </c:tx>
    </c:title>
    <c:plotArea>
      <c:layout/>
      <c:scatterChart>
        <c:scatterStyle val="lineMarker"/>
        <c:ser>
          <c:idx val="0"/>
          <c:order val="0"/>
          <c:tx>
            <c:strRef>
              <c:f>Sheet1!$AA$1</c:f>
              <c:strCache>
                <c:ptCount val="1"/>
                <c:pt idx="0">
                  <c:v>GOR</c:v>
                </c:pt>
              </c:strCache>
            </c:strRef>
          </c:tx>
          <c:spPr>
            <a:ln w="28575">
              <a:noFill/>
            </a:ln>
          </c:spPr>
          <c:xVal>
            <c:numRef>
              <c:f>Sheet1!$AA$2:$AA$9</c:f>
              <c:numCache>
                <c:formatCode>General</c:formatCode>
                <c:ptCount val="8"/>
                <c:pt idx="0">
                  <c:v>1752</c:v>
                </c:pt>
                <c:pt idx="1">
                  <c:v>232</c:v>
                </c:pt>
                <c:pt idx="2">
                  <c:v>346</c:v>
                </c:pt>
                <c:pt idx="3">
                  <c:v>2772</c:v>
                </c:pt>
                <c:pt idx="4">
                  <c:v>641</c:v>
                </c:pt>
                <c:pt idx="6">
                  <c:v>605</c:v>
                </c:pt>
                <c:pt idx="7">
                  <c:v>2919</c:v>
                </c:pt>
              </c:numCache>
            </c:numRef>
          </c:xVal>
          <c:yVal>
            <c:numRef>
              <c:f>Sheet1!$L$2:$L$9</c:f>
              <c:numCache>
                <c:formatCode>General</c:formatCode>
                <c:ptCount val="8"/>
                <c:pt idx="0">
                  <c:v>28.110000000000021</c:v>
                </c:pt>
                <c:pt idx="1">
                  <c:v>9.84</c:v>
                </c:pt>
                <c:pt idx="2">
                  <c:v>10.69</c:v>
                </c:pt>
                <c:pt idx="3">
                  <c:v>29.82</c:v>
                </c:pt>
                <c:pt idx="4">
                  <c:v>10.870000000000006</c:v>
                </c:pt>
                <c:pt idx="5">
                  <c:v>8.74</c:v>
                </c:pt>
                <c:pt idx="6">
                  <c:v>8.2100000000000009</c:v>
                </c:pt>
                <c:pt idx="7">
                  <c:v>27.59</c:v>
                </c:pt>
              </c:numCache>
            </c:numRef>
          </c:yVal>
        </c:ser>
        <c:axId val="72571136"/>
        <c:axId val="72642944"/>
      </c:scatterChart>
      <c:valAx>
        <c:axId val="72571136"/>
        <c:scaling>
          <c:orientation val="minMax"/>
        </c:scaling>
        <c:axPos val="b"/>
        <c:majorGridlines/>
        <c:minorGridlines/>
        <c:title>
          <c:tx>
            <c:rich>
              <a:bodyPr/>
              <a:lstStyle/>
              <a:p>
                <a:pPr>
                  <a:defRPr/>
                </a:pPr>
                <a:r>
                  <a:rPr lang="en-US"/>
                  <a:t>GOR, SCF/bbl</a:t>
                </a:r>
              </a:p>
            </c:rich>
          </c:tx>
        </c:title>
        <c:numFmt formatCode="General" sourceLinked="1"/>
        <c:tickLblPos val="nextTo"/>
        <c:crossAx val="72642944"/>
        <c:crosses val="autoZero"/>
        <c:crossBetween val="midCat"/>
      </c:valAx>
      <c:valAx>
        <c:axId val="72642944"/>
        <c:scaling>
          <c:orientation val="minMax"/>
        </c:scaling>
        <c:axPos val="l"/>
        <c:majorGridlines/>
        <c:minorGridlines/>
        <c:title>
          <c:tx>
            <c:rich>
              <a:bodyPr/>
              <a:lstStyle/>
              <a:p>
                <a:pPr>
                  <a:defRPr/>
                </a:pPr>
                <a:r>
                  <a:rPr lang="en-US"/>
                  <a:t>Percent N2</a:t>
                </a:r>
              </a:p>
            </c:rich>
          </c:tx>
        </c:title>
        <c:numFmt formatCode="General" sourceLinked="1"/>
        <c:tickLblPos val="nextTo"/>
        <c:crossAx val="72571136"/>
        <c:crosses val="autoZero"/>
        <c:crossBetween val="midCat"/>
      </c:valAx>
      <c:spPr>
        <a:solidFill>
          <a:schemeClr val="bg1"/>
        </a:solidFill>
        <a:ln w="12700">
          <a:solidFill>
            <a:schemeClr val="tx1"/>
          </a:solidFill>
          <a:prstDash val="solid"/>
        </a:ln>
      </c:spPr>
    </c:plotArea>
    <c:legend>
      <c:legendPos val="r"/>
    </c:legend>
    <c:plotVisOnly val="1"/>
    <c:dispBlanksAs val="gap"/>
  </c:chart>
  <c:externalData r:id="rId1"/>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1.emf"/></Relationships>
</file>

<file path=ppt/drawings/drawing1.xml><?xml version="1.0" encoding="utf-8"?>
<c:userShapes xmlns:c="http://schemas.openxmlformats.org/drawingml/2006/chart">
  <cdr:relSizeAnchor xmlns:cdr="http://schemas.openxmlformats.org/drawingml/2006/chartDrawing">
    <cdr:from>
      <cdr:x>0.08545</cdr:x>
      <cdr:y>0.68564</cdr:y>
    </cdr:from>
    <cdr:to>
      <cdr:x>0.2507</cdr:x>
      <cdr:y>0.68564</cdr:y>
    </cdr:to>
    <cdr:cxnSp macro="">
      <cdr:nvCxnSpPr>
        <cdr:cNvPr id="3" name="Straight Connector 2"/>
        <cdr:cNvCxnSpPr/>
      </cdr:nvCxnSpPr>
      <cdr:spPr>
        <a:xfrm xmlns:a="http://schemas.openxmlformats.org/drawingml/2006/main">
          <a:off x="740833" y="4314744"/>
          <a:ext cx="1432821" cy="1"/>
        </a:xfrm>
        <a:prstGeom xmlns:a="http://schemas.openxmlformats.org/drawingml/2006/main" prst="line">
          <a:avLst/>
        </a:prstGeom>
        <a:ln xmlns:a="http://schemas.openxmlformats.org/drawingml/2006/main" w="25400"/>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0.47418</cdr:x>
      <cdr:y>0.26132</cdr:y>
    </cdr:from>
    <cdr:to>
      <cdr:x>0.78685</cdr:x>
      <cdr:y>0.26261</cdr:y>
    </cdr:to>
    <cdr:cxnSp macro="">
      <cdr:nvCxnSpPr>
        <cdr:cNvPr id="5" name="Straight Connector 4"/>
        <cdr:cNvCxnSpPr/>
      </cdr:nvCxnSpPr>
      <cdr:spPr>
        <a:xfrm xmlns:a="http://schemas.openxmlformats.org/drawingml/2006/main" flipV="1">
          <a:off x="4111218" y="1644487"/>
          <a:ext cx="2710962" cy="8141"/>
        </a:xfrm>
        <a:prstGeom xmlns:a="http://schemas.openxmlformats.org/drawingml/2006/main" prst="line">
          <a:avLst/>
        </a:prstGeom>
        <a:ln xmlns:a="http://schemas.openxmlformats.org/drawingml/2006/main" w="25400">
          <a:solidFill>
            <a:srgbClr val="FF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0.09296</cdr:x>
      <cdr:y>0.76714</cdr:y>
    </cdr:from>
    <cdr:to>
      <cdr:x>0.26948</cdr:x>
      <cdr:y>0.81759</cdr:y>
    </cdr:to>
    <cdr:sp macro="" textlink="">
      <cdr:nvSpPr>
        <cdr:cNvPr id="7" name="TextBox 6"/>
        <cdr:cNvSpPr txBox="1"/>
      </cdr:nvSpPr>
      <cdr:spPr>
        <a:xfrm xmlns:a="http://schemas.openxmlformats.org/drawingml/2006/main">
          <a:off x="805962" y="4827628"/>
          <a:ext cx="1530512" cy="317500"/>
        </a:xfrm>
        <a:prstGeom xmlns:a="http://schemas.openxmlformats.org/drawingml/2006/main" prst="rect">
          <a:avLst/>
        </a:prstGeom>
        <a:solidFill xmlns:a="http://schemas.openxmlformats.org/drawingml/2006/main">
          <a:schemeClr val="bg1"/>
        </a:solidFill>
        <a:ln xmlns:a="http://schemas.openxmlformats.org/drawingml/2006/main">
          <a:solidFill>
            <a:schemeClr val="accent1"/>
          </a:solidFill>
        </a:ln>
      </cdr:spPr>
      <cdr:txBody>
        <a:bodyPr xmlns:a="http://schemas.openxmlformats.org/drawingml/2006/main" vertOverflow="clip" wrap="square" rtlCol="0" anchor="ctr"/>
        <a:lstStyle xmlns:a="http://schemas.openxmlformats.org/drawingml/2006/main"/>
        <a:p xmlns:a="http://schemas.openxmlformats.org/drawingml/2006/main">
          <a:pPr algn="ctr"/>
          <a:r>
            <a:rPr lang="en-US" sz="1100"/>
            <a:t>10% N2 in Solution Gas</a:t>
          </a:r>
        </a:p>
      </cdr:txBody>
    </cdr:sp>
  </cdr:relSizeAnchor>
  <cdr:relSizeAnchor xmlns:cdr="http://schemas.openxmlformats.org/drawingml/2006/chartDrawing">
    <cdr:from>
      <cdr:x>0.49953</cdr:x>
      <cdr:y>0.31953</cdr:y>
    </cdr:from>
    <cdr:to>
      <cdr:x>0.76432</cdr:x>
      <cdr:y>0.40103</cdr:y>
    </cdr:to>
    <cdr:sp macro="" textlink="">
      <cdr:nvSpPr>
        <cdr:cNvPr id="8" name="TextBox 7"/>
        <cdr:cNvSpPr txBox="1"/>
      </cdr:nvSpPr>
      <cdr:spPr>
        <a:xfrm xmlns:a="http://schemas.openxmlformats.org/drawingml/2006/main">
          <a:off x="4331026" y="2010833"/>
          <a:ext cx="2295769" cy="512885"/>
        </a:xfrm>
        <a:prstGeom xmlns:a="http://schemas.openxmlformats.org/drawingml/2006/main" prst="rect">
          <a:avLst/>
        </a:prstGeom>
        <a:solidFill xmlns:a="http://schemas.openxmlformats.org/drawingml/2006/main">
          <a:schemeClr val="bg1"/>
        </a:solidFill>
        <a:ln xmlns:a="http://schemas.openxmlformats.org/drawingml/2006/main">
          <a:solidFill>
            <a:srgbClr val="FF0000"/>
          </a:solidFill>
        </a:ln>
      </cdr:spPr>
      <cdr:txBody>
        <a:bodyPr xmlns:a="http://schemas.openxmlformats.org/drawingml/2006/main" vertOverflow="clip" wrap="square" rtlCol="0" anchor="ctr"/>
        <a:lstStyle xmlns:a="http://schemas.openxmlformats.org/drawingml/2006/main"/>
        <a:p xmlns:a="http://schemas.openxmlformats.org/drawingml/2006/main">
          <a:pPr algn="ctr"/>
          <a:r>
            <a:rPr lang="en-US" sz="1100"/>
            <a:t>29% N2 in Gas</a:t>
          </a:r>
          <a:r>
            <a:rPr lang="en-US" sz="1100" baseline="0"/>
            <a:t> When Mix of Solution Gas and Gas Cap Gas</a:t>
          </a:r>
          <a:endParaRPr lang="en-US" sz="1100"/>
        </a:p>
      </cdr:txBody>
    </cdr:sp>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A02A95E6-3CB5-44C7-A56F-EA0391DEB83B}" type="datetimeFigureOut">
              <a:rPr lang="en-US"/>
              <a:pPr>
                <a:defRPr/>
              </a:pPr>
              <a:t>9/22/2010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B027C05-341A-4762-B619-1DD3E8F2517C}"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4A5E50D-A1F7-4254-9DB6-63308C9D1D16}" type="datetimeFigureOut">
              <a:rPr lang="en-US"/>
              <a:pPr>
                <a:defRPr/>
              </a:pPr>
              <a:t>9/22/2010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AB13629-10F3-487A-8834-AECF9B3DFA01}"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DD08B57-7751-4CB8-B1D9-6299A779F53D}" type="datetimeFigureOut">
              <a:rPr lang="en-US"/>
              <a:pPr>
                <a:defRPr/>
              </a:pPr>
              <a:t>9/22/2010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6C54C9C-82A3-4A14-B289-A8ECA0A3EED2}"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F79F37E-D6AF-48C3-A2FA-98F453652D68}" type="datetimeFigureOut">
              <a:rPr lang="en-US"/>
              <a:pPr>
                <a:defRPr/>
              </a:pPr>
              <a:t>9/22/2010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8170C13-29D8-4BC3-853F-956D4C56CE45}"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9421B64-D80A-4EC5-AFDB-35384CF1A22F}" type="datetimeFigureOut">
              <a:rPr lang="en-US"/>
              <a:pPr>
                <a:defRPr/>
              </a:pPr>
              <a:t>9/22/2010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77EB76E-D366-4B9C-93F8-460E8A7A974A}"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31EDCFA-4AD6-4111-AF7D-06D53170C92C}" type="datetimeFigureOut">
              <a:rPr lang="en-US"/>
              <a:pPr>
                <a:defRPr/>
              </a:pPr>
              <a:t>9/22/2010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BFDF09C-BFE5-410D-A043-24472C83FBC8}"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E5CD0BC-EE20-43CA-B139-A09F491EE676}" type="datetimeFigureOut">
              <a:rPr lang="en-US"/>
              <a:pPr>
                <a:defRPr/>
              </a:pPr>
              <a:t>9/22/2010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3960BAB1-0F2F-460D-8C31-A9FC4996919D}"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2410EB2F-D6A5-456B-9DF5-92ED860F98C2}" type="datetimeFigureOut">
              <a:rPr lang="en-US"/>
              <a:pPr>
                <a:defRPr/>
              </a:pPr>
              <a:t>9/22/2010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E0CDDBD-CD98-40B3-B10C-E3E5F9BB0E4D}"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7A11D04-A7D6-4626-9F41-D5057304BA29}" type="datetimeFigureOut">
              <a:rPr lang="en-US"/>
              <a:pPr>
                <a:defRPr/>
              </a:pPr>
              <a:t>9/22/2010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10DA0815-9681-411B-A2DD-A4DDE23D83D0}"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82812E0-BD1E-46D0-89F6-06C4F98F42FF}" type="datetimeFigureOut">
              <a:rPr lang="en-US"/>
              <a:pPr>
                <a:defRPr/>
              </a:pPr>
              <a:t>9/22/2010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5801880-37CF-4D7A-9DDB-CD5291D6D3DB}"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D693FAB-BF37-4517-AE2E-9C11922CC353}" type="datetimeFigureOut">
              <a:rPr lang="en-US"/>
              <a:pPr>
                <a:defRPr/>
              </a:pPr>
              <a:t>9/22/2010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F6C6547-824D-4B2F-92F7-F715EC7DE2E0}"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EE031D4B-737A-4734-8496-215F8DCF1C1D}" type="datetimeFigureOut">
              <a:rPr lang="en-US"/>
              <a:pPr>
                <a:defRPr/>
              </a:pPr>
              <a:t>9/22/2010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9315B826-3061-48B6-AABC-C92DFD91F7B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6.v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7.v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5.v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p:cNvSpPr>
            <a:spLocks noGrp="1"/>
          </p:cNvSpPr>
          <p:nvPr>
            <p:ph type="ctrTitle"/>
          </p:nvPr>
        </p:nvSpPr>
        <p:spPr>
          <a:xfrm>
            <a:off x="685800" y="228600"/>
            <a:ext cx="7772400" cy="5943600"/>
          </a:xfrm>
        </p:spPr>
        <p:txBody>
          <a:bodyPr/>
          <a:lstStyle/>
          <a:p>
            <a:pPr eaLnBrk="1" hangingPunct="1"/>
            <a:r>
              <a:rPr lang="en-US" smtClean="0"/>
              <a:t>A Model for Single-Phase Migration of Trenton-Black River Hydrocarbon in the Southern Michigan Basin</a:t>
            </a:r>
            <a:br>
              <a:rPr lang="en-US" smtClean="0"/>
            </a:br>
            <a:r>
              <a:rPr lang="en-US" smtClean="0"/>
              <a:t/>
            </a:r>
            <a:br>
              <a:rPr lang="en-US" smtClean="0"/>
            </a:br>
            <a:r>
              <a:rPr lang="en-US" smtClean="0"/>
              <a:t>--Ron DeHaas &amp; Timothy Brock</a:t>
            </a:r>
          </a:p>
        </p:txBody>
      </p:sp>
      <p:sp>
        <p:nvSpPr>
          <p:cNvPr id="13314" name="Subtitle 2"/>
          <p:cNvSpPr>
            <a:spLocks noGrp="1"/>
          </p:cNvSpPr>
          <p:nvPr>
            <p:ph type="subTitle" idx="1"/>
          </p:nvPr>
        </p:nvSpPr>
        <p:spPr>
          <a:xfrm>
            <a:off x="1371600" y="5486400"/>
            <a:ext cx="6400800" cy="152400"/>
          </a:xfrm>
        </p:spPr>
        <p:txBody>
          <a:bodyPr/>
          <a:lstStyle/>
          <a:p>
            <a:pPr eaLnBrk="1" hangingPunct="1">
              <a:lnSpc>
                <a:spcPct val="80000"/>
              </a:lnSpc>
            </a:pPr>
            <a:endParaRPr lang="en-US" sz="800" smtClean="0">
              <a:solidFill>
                <a:srgbClr val="898989"/>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p:cNvSpPr>
          <p:nvPr>
            <p:ph type="title"/>
          </p:nvPr>
        </p:nvSpPr>
        <p:spPr>
          <a:xfrm>
            <a:off x="457200" y="274638"/>
            <a:ext cx="8229600" cy="868362"/>
          </a:xfrm>
        </p:spPr>
        <p:txBody>
          <a:bodyPr/>
          <a:lstStyle/>
          <a:p>
            <a:r>
              <a:rPr lang="en-US" smtClean="0"/>
              <a:t>So…</a:t>
            </a:r>
          </a:p>
        </p:txBody>
      </p:sp>
      <p:sp>
        <p:nvSpPr>
          <p:cNvPr id="33794" name="Rectangle 3"/>
          <p:cNvSpPr>
            <a:spLocks noGrp="1"/>
          </p:cNvSpPr>
          <p:nvPr>
            <p:ph type="body" idx="1"/>
          </p:nvPr>
        </p:nvSpPr>
        <p:spPr/>
        <p:txBody>
          <a:bodyPr/>
          <a:lstStyle/>
          <a:p>
            <a:pPr algn="ctr">
              <a:buFont typeface="Arial" charset="0"/>
              <a:buNone/>
            </a:pPr>
            <a:r>
              <a:rPr lang="en-US" b="1" smtClean="0"/>
              <a:t>IN LIGHT OF DIFFERENTIAL ENTRAPMENT,</a:t>
            </a:r>
          </a:p>
          <a:p>
            <a:pPr algn="ctr">
              <a:buFont typeface="Arial" charset="0"/>
              <a:buNone/>
            </a:pPr>
            <a:r>
              <a:rPr lang="en-US" b="1" smtClean="0"/>
              <a:t>WHY IS THERE A GAS CAP IN ALL OF THE TRENTON-BLACK RIVER RESERVOIRS?</a:t>
            </a:r>
          </a:p>
          <a:p>
            <a:pPr algn="ctr">
              <a:buFont typeface="Arial" charset="0"/>
              <a:buNone/>
            </a:pPr>
            <a:endParaRPr lang="en-US" b="1" smtClean="0"/>
          </a:p>
          <a:p>
            <a:pPr algn="ctr">
              <a:buFont typeface="Arial" charset="0"/>
              <a:buNone/>
            </a:pPr>
            <a:endParaRPr lang="en-US" b="1" smtClean="0"/>
          </a:p>
        </p:txBody>
      </p:sp>
      <p:pic>
        <p:nvPicPr>
          <p:cNvPr id="33795" name="Picture 4" descr="MM900356584[1]"/>
          <p:cNvPicPr>
            <a:picLocks noChangeAspect="1" noChangeArrowheads="1" noCrop="1"/>
          </p:cNvPicPr>
          <p:nvPr/>
        </p:nvPicPr>
        <p:blipFill>
          <a:blip r:embed="rId2"/>
          <a:srcRect/>
          <a:stretch>
            <a:fillRect/>
          </a:stretch>
        </p:blipFill>
        <p:spPr bwMode="auto">
          <a:xfrm>
            <a:off x="3962400" y="3429000"/>
            <a:ext cx="1162050" cy="1057275"/>
          </a:xfrm>
          <a:prstGeom prst="rect">
            <a:avLst/>
          </a:prstGeom>
          <a:noFill/>
          <a:ln w="9525">
            <a:noFill/>
            <a:miter lim="800000"/>
            <a:headEnd/>
            <a:tailEnd/>
          </a:ln>
        </p:spPr>
      </p:pic>
      <p:sp>
        <p:nvSpPr>
          <p:cNvPr id="33796" name="Rectangle 6"/>
          <p:cNvSpPr>
            <a:spLocks noChangeArrowheads="1"/>
          </p:cNvSpPr>
          <p:nvPr/>
        </p:nvSpPr>
        <p:spPr bwMode="auto">
          <a:xfrm>
            <a:off x="914400" y="4572000"/>
            <a:ext cx="7277100" cy="1554163"/>
          </a:xfrm>
          <a:prstGeom prst="rect">
            <a:avLst/>
          </a:prstGeom>
          <a:noFill/>
          <a:ln w="9525">
            <a:noFill/>
            <a:miter lim="800000"/>
            <a:headEnd/>
            <a:tailEnd/>
          </a:ln>
        </p:spPr>
        <p:txBody>
          <a:bodyPr wrap="none">
            <a:spAutoFit/>
          </a:bodyPr>
          <a:lstStyle/>
          <a:p>
            <a:pPr algn="ctr"/>
            <a:r>
              <a:rPr lang="en-US" sz="3200" b="1">
                <a:latin typeface="Calibri" pitchFamily="34" charset="0"/>
              </a:rPr>
              <a:t>MAYBE ALL OF THE HYDROCARBON</a:t>
            </a:r>
          </a:p>
          <a:p>
            <a:pPr algn="ctr"/>
            <a:r>
              <a:rPr lang="en-US" sz="3200" b="1">
                <a:latin typeface="Calibri" pitchFamily="34" charset="0"/>
              </a:rPr>
              <a:t>MIGRATED AS A SINGLE LIQUID PHASE?!? </a:t>
            </a:r>
          </a:p>
          <a:p>
            <a:pPr algn="ctr"/>
            <a:r>
              <a:rPr lang="en-US" sz="3200" b="1">
                <a:latin typeface="Calibri" pitchFamily="34" charset="0"/>
              </a:rPr>
              <a:t> </a:t>
            </a:r>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p:cNvSpPr>
          <p:nvPr>
            <p:ph type="title"/>
          </p:nvPr>
        </p:nvSpPr>
        <p:spPr>
          <a:xfrm flipV="1">
            <a:off x="457200" y="200025"/>
            <a:ext cx="8229600" cy="74613"/>
          </a:xfrm>
        </p:spPr>
        <p:txBody>
          <a:bodyPr/>
          <a:lstStyle/>
          <a:p>
            <a:endParaRPr lang="en-US" sz="4000" smtClean="0"/>
          </a:p>
        </p:txBody>
      </p:sp>
      <p:sp>
        <p:nvSpPr>
          <p:cNvPr id="34818" name="Rectangle 3"/>
          <p:cNvSpPr>
            <a:spLocks noGrp="1"/>
          </p:cNvSpPr>
          <p:nvPr>
            <p:ph type="body" idx="1"/>
          </p:nvPr>
        </p:nvSpPr>
        <p:spPr/>
        <p:txBody>
          <a:bodyPr/>
          <a:lstStyle/>
          <a:p>
            <a:pPr algn="ctr">
              <a:buFont typeface="Arial" charset="0"/>
              <a:buNone/>
            </a:pPr>
            <a:r>
              <a:rPr lang="en-US" b="1" smtClean="0"/>
              <a:t>How much pressure would it take to </a:t>
            </a:r>
          </a:p>
          <a:p>
            <a:pPr algn="ctr">
              <a:buFont typeface="Arial" charset="0"/>
              <a:buNone/>
            </a:pPr>
            <a:r>
              <a:rPr lang="en-US" b="1" smtClean="0"/>
              <a:t>homogenize Trenton-Black River </a:t>
            </a:r>
          </a:p>
          <a:p>
            <a:pPr algn="ctr">
              <a:buFont typeface="Arial" charset="0"/>
              <a:buNone/>
            </a:pPr>
            <a:r>
              <a:rPr lang="en-US" b="1" smtClean="0"/>
              <a:t>oil and gas?</a:t>
            </a:r>
          </a:p>
          <a:p>
            <a:pPr algn="ctr">
              <a:buFont typeface="Arial" charset="0"/>
              <a:buNone/>
            </a:pPr>
            <a:endParaRPr lang="en-US" b="1" smtClean="0"/>
          </a:p>
          <a:p>
            <a:pPr algn="ctr">
              <a:buFont typeface="Arial" charset="0"/>
              <a:buNone/>
            </a:pPr>
            <a:r>
              <a:rPr lang="en-US" b="1" smtClean="0"/>
              <a:t>Where would that pressure come from?</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p:cNvSpPr>
          <p:nvPr>
            <p:ph type="title"/>
          </p:nvPr>
        </p:nvSpPr>
        <p:spPr>
          <a:xfrm>
            <a:off x="457200" y="304800"/>
            <a:ext cx="8229600" cy="609600"/>
          </a:xfrm>
        </p:spPr>
        <p:txBody>
          <a:bodyPr/>
          <a:lstStyle/>
          <a:p>
            <a:pPr eaLnBrk="1" hangingPunct="1"/>
            <a:r>
              <a:rPr lang="en-US" sz="4000" smtClean="0"/>
              <a:t>Evidence for deeper burial</a:t>
            </a:r>
          </a:p>
        </p:txBody>
      </p:sp>
      <p:sp>
        <p:nvSpPr>
          <p:cNvPr id="35842" name="Rectangle 3"/>
          <p:cNvSpPr>
            <a:spLocks noGrp="1"/>
          </p:cNvSpPr>
          <p:nvPr>
            <p:ph type="body" idx="1"/>
          </p:nvPr>
        </p:nvSpPr>
        <p:spPr>
          <a:xfrm>
            <a:off x="457200" y="1066800"/>
            <a:ext cx="8229600" cy="5562600"/>
          </a:xfrm>
        </p:spPr>
        <p:txBody>
          <a:bodyPr/>
          <a:lstStyle/>
          <a:p>
            <a:pPr eaLnBrk="1" hangingPunct="1">
              <a:lnSpc>
                <a:spcPct val="80000"/>
              </a:lnSpc>
            </a:pPr>
            <a:r>
              <a:rPr lang="en-US" sz="2800" b="1" smtClean="0"/>
              <a:t>Cercone, Karen Rose, 1984, AAPG Bull. v. 68 no. 2 (February, 1984), pp. 130-136: </a:t>
            </a:r>
          </a:p>
          <a:p>
            <a:pPr eaLnBrk="1" hangingPunct="1">
              <a:lnSpc>
                <a:spcPct val="80000"/>
              </a:lnSpc>
              <a:buFont typeface="Arial" charset="0"/>
              <a:buNone/>
            </a:pPr>
            <a:r>
              <a:rPr lang="en-US" sz="2800" b="1" smtClean="0"/>
              <a:t>"Sediment accumulation rates, regional dips, and maturity of Pennsylvanian-age coals suggests that up to 1000 m (3,280 ft) of sediment were removed by erosion...“</a:t>
            </a:r>
          </a:p>
          <a:p>
            <a:pPr eaLnBrk="1" hangingPunct="1">
              <a:lnSpc>
                <a:spcPct val="80000"/>
              </a:lnSpc>
              <a:buFont typeface="Arial" charset="0"/>
              <a:buNone/>
            </a:pPr>
            <a:endParaRPr lang="en-US" sz="2800" b="1" smtClean="0"/>
          </a:p>
          <a:p>
            <a:pPr eaLnBrk="1" hangingPunct="1">
              <a:lnSpc>
                <a:spcPct val="80000"/>
              </a:lnSpc>
            </a:pPr>
            <a:r>
              <a:rPr lang="en-US" sz="2800" b="1" smtClean="0"/>
              <a:t>Rullkotter, Jurgen, et al., 1986, Org. Geochem. v. 10, pp. 359-375:</a:t>
            </a:r>
          </a:p>
          <a:p>
            <a:pPr eaLnBrk="1" hangingPunct="1">
              <a:lnSpc>
                <a:spcPct val="80000"/>
              </a:lnSpc>
              <a:buFont typeface="Arial" charset="0"/>
              <a:buNone/>
            </a:pPr>
            <a:r>
              <a:rPr lang="en-US" sz="2800" b="1" smtClean="0"/>
              <a:t>“We agree with the conclusion of Cercone… Calculations using kinetic parameters of steroid reactions indicate that oil generation in the Michigan basin requires deeper subsidence of the source rocks in the geological past..."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p:cNvSpPr>
          <p:nvPr>
            <p:ph type="title"/>
          </p:nvPr>
        </p:nvSpPr>
        <p:spPr>
          <a:xfrm>
            <a:off x="457200" y="274638"/>
            <a:ext cx="8229600" cy="1096962"/>
          </a:xfrm>
        </p:spPr>
        <p:txBody>
          <a:bodyPr/>
          <a:lstStyle/>
          <a:p>
            <a:pPr eaLnBrk="1" hangingPunct="1"/>
            <a:r>
              <a:rPr lang="en-US" sz="3200" b="1" smtClean="0"/>
              <a:t>ASSUMPTIONS FOR </a:t>
            </a:r>
            <a:br>
              <a:rPr lang="en-US" sz="3200" b="1" smtClean="0"/>
            </a:br>
            <a:r>
              <a:rPr lang="en-US" sz="3200" b="1" smtClean="0"/>
              <a:t>HOMOGENIZATION MODEL</a:t>
            </a:r>
          </a:p>
        </p:txBody>
      </p:sp>
      <p:sp>
        <p:nvSpPr>
          <p:cNvPr id="36866" name="Rectangle 3"/>
          <p:cNvSpPr>
            <a:spLocks noGrp="1"/>
          </p:cNvSpPr>
          <p:nvPr>
            <p:ph type="body" idx="1"/>
          </p:nvPr>
        </p:nvSpPr>
        <p:spPr>
          <a:xfrm>
            <a:off x="609600" y="1600200"/>
            <a:ext cx="8077200" cy="4525963"/>
          </a:xfrm>
        </p:spPr>
        <p:txBody>
          <a:bodyPr/>
          <a:lstStyle/>
          <a:p>
            <a:pPr eaLnBrk="1" hangingPunct="1">
              <a:lnSpc>
                <a:spcPct val="90000"/>
              </a:lnSpc>
            </a:pPr>
            <a:r>
              <a:rPr lang="en-US" sz="2800" b="1" smtClean="0"/>
              <a:t>Original Albion-Scipio Discovery BHP 1823 psia</a:t>
            </a:r>
          </a:p>
          <a:p>
            <a:pPr eaLnBrk="1" hangingPunct="1">
              <a:lnSpc>
                <a:spcPct val="90000"/>
              </a:lnSpc>
            </a:pPr>
            <a:r>
              <a:rPr lang="en-US" sz="2800" b="1" smtClean="0"/>
              <a:t>Pre-erosion additional overburden 1000 m.</a:t>
            </a:r>
          </a:p>
          <a:p>
            <a:pPr eaLnBrk="1" hangingPunct="1">
              <a:lnSpc>
                <a:spcPct val="90000"/>
              </a:lnSpc>
            </a:pPr>
            <a:r>
              <a:rPr lang="en-US" sz="2800" b="1" smtClean="0"/>
              <a:t>Pre-erosion additional pressure of 1500 psia</a:t>
            </a:r>
          </a:p>
          <a:p>
            <a:pPr eaLnBrk="1" hangingPunct="1">
              <a:lnSpc>
                <a:spcPct val="90000"/>
              </a:lnSpc>
              <a:buFont typeface="Arial" charset="0"/>
              <a:buNone/>
            </a:pPr>
            <a:r>
              <a:rPr lang="en-US" sz="2800" b="1" smtClean="0"/>
              <a:t>   					1823      Albion-Scipio</a:t>
            </a:r>
          </a:p>
          <a:p>
            <a:pPr eaLnBrk="1" hangingPunct="1">
              <a:lnSpc>
                <a:spcPct val="90000"/>
              </a:lnSpc>
              <a:buFont typeface="Arial" charset="0"/>
              <a:buNone/>
            </a:pPr>
            <a:r>
              <a:rPr lang="en-US" sz="2800" b="1" smtClean="0"/>
              <a:t>				         </a:t>
            </a:r>
            <a:r>
              <a:rPr lang="en-US" sz="3600" b="1" smtClean="0"/>
              <a:t>+</a:t>
            </a:r>
            <a:r>
              <a:rPr lang="en-US" sz="2800" b="1" u="sng" smtClean="0"/>
              <a:t>1500</a:t>
            </a:r>
            <a:r>
              <a:rPr lang="en-US" sz="2800" b="1" smtClean="0"/>
              <a:t>      Additional</a:t>
            </a:r>
          </a:p>
          <a:p>
            <a:pPr eaLnBrk="1" hangingPunct="1">
              <a:lnSpc>
                <a:spcPct val="90000"/>
              </a:lnSpc>
              <a:buFont typeface="Arial" charset="0"/>
              <a:buNone/>
            </a:pPr>
            <a:r>
              <a:rPr lang="en-US" sz="2800" b="1" smtClean="0"/>
              <a:t>				        </a:t>
            </a:r>
            <a:r>
              <a:rPr lang="en-US" sz="3600" b="1" smtClean="0"/>
              <a:t>=</a:t>
            </a:r>
            <a:r>
              <a:rPr lang="en-US" sz="2800" b="1" smtClean="0"/>
              <a:t>	3323 psia original</a:t>
            </a:r>
          </a:p>
          <a:p>
            <a:pPr eaLnBrk="1" hangingPunct="1">
              <a:lnSpc>
                <a:spcPct val="90000"/>
              </a:lnSpc>
            </a:pPr>
            <a:r>
              <a:rPr lang="en-US" sz="2800" b="1" smtClean="0"/>
              <a:t>Complete homogenization (single liquid oil phase) with a bubble point of 3323 psia</a:t>
            </a:r>
          </a:p>
          <a:p>
            <a:pPr eaLnBrk="1" hangingPunct="1">
              <a:lnSpc>
                <a:spcPct val="90000"/>
              </a:lnSpc>
            </a:pPr>
            <a:r>
              <a:rPr lang="en-US" sz="2800" b="1" smtClean="0"/>
              <a:t>Discovery pressure of Stoney Point = 1529 psia</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p:cNvSpPr>
          <p:nvPr>
            <p:ph type="title"/>
          </p:nvPr>
        </p:nvSpPr>
        <p:spPr/>
        <p:txBody>
          <a:bodyPr/>
          <a:lstStyle/>
          <a:p>
            <a:r>
              <a:rPr lang="en-US" sz="3600" b="1" smtClean="0"/>
              <a:t>With those assumptions:</a:t>
            </a:r>
          </a:p>
        </p:txBody>
      </p:sp>
      <p:sp>
        <p:nvSpPr>
          <p:cNvPr id="37890" name="Rectangle 3"/>
          <p:cNvSpPr>
            <a:spLocks noGrp="1"/>
          </p:cNvSpPr>
          <p:nvPr>
            <p:ph type="body" idx="1"/>
          </p:nvPr>
        </p:nvSpPr>
        <p:spPr/>
        <p:txBody>
          <a:bodyPr/>
          <a:lstStyle/>
          <a:p>
            <a:pPr>
              <a:lnSpc>
                <a:spcPct val="90000"/>
              </a:lnSpc>
            </a:pPr>
            <a:r>
              <a:rPr lang="en-US" b="1" smtClean="0"/>
              <a:t>What would have happened as the 1000’ of overburden was stripped away?</a:t>
            </a:r>
          </a:p>
          <a:p>
            <a:pPr>
              <a:lnSpc>
                <a:spcPct val="90000"/>
              </a:lnSpc>
            </a:pPr>
            <a:r>
              <a:rPr lang="en-US" b="1" smtClean="0"/>
              <a:t>What would be the ratio of gas cap pore volume to oil column pore volume  (“m”)      at the time of Albion-Scipio discovery?</a:t>
            </a:r>
          </a:p>
          <a:p>
            <a:pPr>
              <a:lnSpc>
                <a:spcPct val="90000"/>
              </a:lnSpc>
            </a:pPr>
            <a:r>
              <a:rPr lang="en-US" b="1" smtClean="0"/>
              <a:t>What would that ratio “m” be at the time of Stoney Point discovery?</a:t>
            </a:r>
          </a:p>
          <a:p>
            <a:pPr>
              <a:lnSpc>
                <a:spcPct val="90000"/>
              </a:lnSpc>
            </a:pPr>
            <a:r>
              <a:rPr lang="en-US" b="1" smtClean="0"/>
              <a:t>Does that match up with known data?</a:t>
            </a:r>
          </a:p>
          <a:p>
            <a:pPr>
              <a:lnSpc>
                <a:spcPct val="90000"/>
              </a:lnSpc>
            </a:pPr>
            <a:r>
              <a:rPr lang="en-US" b="1" smtClean="0"/>
              <a:t>What else could we expect?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9" name="Title 1"/>
          <p:cNvSpPr>
            <a:spLocks noGrp="1"/>
          </p:cNvSpPr>
          <p:nvPr>
            <p:ph type="title" idx="4294967295"/>
          </p:nvPr>
        </p:nvSpPr>
        <p:spPr>
          <a:xfrm>
            <a:off x="457200" y="274638"/>
            <a:ext cx="8229600" cy="563562"/>
          </a:xfrm>
        </p:spPr>
        <p:txBody>
          <a:bodyPr/>
          <a:lstStyle/>
          <a:p>
            <a:r>
              <a:rPr lang="en-US" sz="2400" b="1" smtClean="0"/>
              <a:t>Theoretical line using known Trenton-Black River oil and gas characteristics, </a:t>
            </a:r>
          </a:p>
        </p:txBody>
      </p:sp>
      <p:sp>
        <p:nvSpPr>
          <p:cNvPr id="26630" name="Content Placeholder 2"/>
          <p:cNvSpPr>
            <a:spLocks noGrp="1"/>
          </p:cNvSpPr>
          <p:nvPr>
            <p:ph idx="4294967295"/>
          </p:nvPr>
        </p:nvSpPr>
        <p:spPr>
          <a:xfrm>
            <a:off x="457200" y="1600200"/>
            <a:ext cx="8229600" cy="4953000"/>
          </a:xfrm>
        </p:spPr>
        <p:txBody>
          <a:bodyPr/>
          <a:lstStyle/>
          <a:p>
            <a:endParaRPr lang="en-US" smtClean="0"/>
          </a:p>
        </p:txBody>
      </p:sp>
      <p:graphicFrame>
        <p:nvGraphicFramePr>
          <p:cNvPr id="26628" name="Object 2"/>
          <p:cNvGraphicFramePr>
            <a:graphicFrameLocks noChangeAspect="1"/>
          </p:cNvGraphicFramePr>
          <p:nvPr/>
        </p:nvGraphicFramePr>
        <p:xfrm>
          <a:off x="457200" y="1066800"/>
          <a:ext cx="8305800" cy="5410200"/>
        </p:xfrm>
        <a:graphic>
          <a:graphicData uri="http://schemas.openxmlformats.org/presentationml/2006/ole">
            <p:oleObj spid="_x0000_s26628" name="Worksheet" r:id="rId3" imgW="11792102" imgH="9363151" progId="Excel.Sheet.12">
              <p:embed/>
            </p:oleObj>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p:cNvSpPr>
          <p:nvPr>
            <p:ph type="title"/>
          </p:nvPr>
        </p:nvSpPr>
        <p:spPr>
          <a:xfrm>
            <a:off x="457200" y="274638"/>
            <a:ext cx="8229600" cy="5287962"/>
          </a:xfrm>
        </p:spPr>
        <p:txBody>
          <a:bodyPr/>
          <a:lstStyle/>
          <a:p>
            <a:r>
              <a:rPr lang="en-US" sz="3600" b="1" smtClean="0"/>
              <a:t>The predicted “m” value for</a:t>
            </a:r>
            <a:br>
              <a:rPr lang="en-US" sz="3600" b="1" smtClean="0"/>
            </a:br>
            <a:r>
              <a:rPr lang="en-US" sz="3600" b="1" smtClean="0"/>
              <a:t>Stoney Point is 0.38</a:t>
            </a:r>
            <a:br>
              <a:rPr lang="en-US" sz="3600" b="1" smtClean="0"/>
            </a:br>
            <a:r>
              <a:rPr lang="en-US" sz="3600" b="1" smtClean="0"/>
              <a:t/>
            </a:r>
            <a:br>
              <a:rPr lang="en-US" sz="3600" b="1" smtClean="0"/>
            </a:br>
            <a:r>
              <a:rPr lang="en-US" sz="3600" b="1" smtClean="0"/>
              <a:t>Does that match up</a:t>
            </a:r>
            <a:br>
              <a:rPr lang="en-US" sz="3600" b="1" smtClean="0"/>
            </a:br>
            <a:r>
              <a:rPr lang="en-US" sz="3600" b="1" smtClean="0"/>
              <a:t>with known data??</a:t>
            </a:r>
            <a:br>
              <a:rPr lang="en-US" sz="3600" b="1" smtClean="0"/>
            </a:br>
            <a:r>
              <a:rPr lang="en-US" sz="3600" b="1" smtClean="0"/>
              <a:t/>
            </a:r>
            <a:br>
              <a:rPr lang="en-US" sz="3600" b="1" smtClean="0"/>
            </a:br>
            <a:endParaRPr lang="en-US" sz="3600" b="1" smtClean="0"/>
          </a:p>
        </p:txBody>
      </p:sp>
      <p:sp>
        <p:nvSpPr>
          <p:cNvPr id="39938" name="Rectangle 3"/>
          <p:cNvSpPr>
            <a:spLocks noGrp="1"/>
          </p:cNvSpPr>
          <p:nvPr>
            <p:ph type="body" idx="1"/>
          </p:nvPr>
        </p:nvSpPr>
        <p:spPr>
          <a:xfrm>
            <a:off x="533400" y="457200"/>
            <a:ext cx="8229600" cy="76200"/>
          </a:xfrm>
        </p:spPr>
        <p:txBody>
          <a:bodyPr/>
          <a:lstStyle/>
          <a:p>
            <a:pPr>
              <a:lnSpc>
                <a:spcPct val="80000"/>
              </a:lnSpc>
              <a:buFont typeface="Arial" charset="0"/>
              <a:buNone/>
            </a:pPr>
            <a:endParaRPr lang="en-US" sz="800" smtClean="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Content Placeholder 2"/>
          <p:cNvSpPr>
            <a:spLocks noGrp="1"/>
          </p:cNvSpPr>
          <p:nvPr>
            <p:ph idx="4294967295"/>
          </p:nvPr>
        </p:nvSpPr>
        <p:spPr>
          <a:xfrm>
            <a:off x="0" y="0"/>
            <a:ext cx="9144000" cy="6858000"/>
          </a:xfrm>
        </p:spPr>
        <p:txBody>
          <a:bodyPr/>
          <a:lstStyle/>
          <a:p>
            <a:pPr eaLnBrk="1" hangingPunct="1">
              <a:buFont typeface="Arial" charset="0"/>
              <a:buNone/>
            </a:pPr>
            <a:endParaRPr lang="en-US" smtClean="0"/>
          </a:p>
        </p:txBody>
      </p:sp>
      <p:graphicFrame>
        <p:nvGraphicFramePr>
          <p:cNvPr id="40963" name="Object 4"/>
          <p:cNvGraphicFramePr>
            <a:graphicFrameLocks noChangeAspect="1"/>
          </p:cNvGraphicFramePr>
          <p:nvPr/>
        </p:nvGraphicFramePr>
        <p:xfrm>
          <a:off x="914400" y="1273175"/>
          <a:ext cx="7162800" cy="4757738"/>
        </p:xfrm>
        <a:graphic>
          <a:graphicData uri="http://schemas.openxmlformats.org/presentationml/2006/ole">
            <p:oleObj spid="_x0000_s40963" name="Acrobat Document" r:id="rId3" imgW="21487320" imgH="14265000" progId="">
              <p:embed/>
            </p:oleObj>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p:cNvSpPr>
          <p:nvPr>
            <p:ph type="title"/>
          </p:nvPr>
        </p:nvSpPr>
        <p:spPr>
          <a:xfrm>
            <a:off x="457200" y="274638"/>
            <a:ext cx="8229600" cy="5287962"/>
          </a:xfrm>
        </p:spPr>
        <p:txBody>
          <a:bodyPr/>
          <a:lstStyle/>
          <a:p>
            <a:r>
              <a:rPr lang="en-US" sz="3600" b="1" smtClean="0"/>
              <a:t>What else would we expect to see</a:t>
            </a:r>
            <a:br>
              <a:rPr lang="en-US" sz="3600" b="1" smtClean="0"/>
            </a:br>
            <a:r>
              <a:rPr lang="en-US" sz="3600" b="1" smtClean="0"/>
              <a:t>if the hydrocarbon migrated</a:t>
            </a:r>
            <a:br>
              <a:rPr lang="en-US" sz="3600" b="1" smtClean="0"/>
            </a:br>
            <a:r>
              <a:rPr lang="en-US" sz="3600" b="1" smtClean="0"/>
              <a:t>as a single liquid oil phase?</a:t>
            </a:r>
          </a:p>
        </p:txBody>
      </p:sp>
      <p:sp>
        <p:nvSpPr>
          <p:cNvPr id="41986" name="Rectangle 3"/>
          <p:cNvSpPr>
            <a:spLocks noGrp="1"/>
          </p:cNvSpPr>
          <p:nvPr>
            <p:ph type="body" idx="1"/>
          </p:nvPr>
        </p:nvSpPr>
        <p:spPr>
          <a:xfrm>
            <a:off x="457200" y="5943600"/>
            <a:ext cx="8229600" cy="182563"/>
          </a:xfrm>
        </p:spPr>
        <p:txBody>
          <a:bodyPr/>
          <a:lstStyle/>
          <a:p>
            <a:pPr>
              <a:lnSpc>
                <a:spcPct val="80000"/>
              </a:lnSpc>
            </a:pPr>
            <a:endParaRPr lang="en-US" sz="800" smtClean="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p:cNvSpPr>
          <p:nvPr>
            <p:ph type="title"/>
          </p:nvPr>
        </p:nvSpPr>
        <p:spPr>
          <a:xfrm>
            <a:off x="457200" y="274638"/>
            <a:ext cx="8229600" cy="182562"/>
          </a:xfrm>
        </p:spPr>
        <p:txBody>
          <a:bodyPr/>
          <a:lstStyle/>
          <a:p>
            <a:pPr marL="838200" indent="-838200" algn="l"/>
            <a:endParaRPr lang="en-US" sz="3200" smtClean="0"/>
          </a:p>
        </p:txBody>
      </p:sp>
      <p:sp>
        <p:nvSpPr>
          <p:cNvPr id="43010" name="Rectangle 3"/>
          <p:cNvSpPr>
            <a:spLocks noGrp="1"/>
          </p:cNvSpPr>
          <p:nvPr>
            <p:ph type="body" idx="1"/>
          </p:nvPr>
        </p:nvSpPr>
        <p:spPr>
          <a:xfrm>
            <a:off x="457200" y="914400"/>
            <a:ext cx="8229600" cy="5211763"/>
          </a:xfrm>
        </p:spPr>
        <p:txBody>
          <a:bodyPr/>
          <a:lstStyle/>
          <a:p>
            <a:endParaRPr lang="en-US" sz="2400" smtClean="0"/>
          </a:p>
          <a:p>
            <a:r>
              <a:rPr lang="en-US" sz="3600" smtClean="0"/>
              <a:t>Preferential concentration of nitrogen </a:t>
            </a:r>
            <a:br>
              <a:rPr lang="en-US" sz="3600" smtClean="0"/>
            </a:br>
            <a:r>
              <a:rPr lang="en-US" sz="3600" smtClean="0"/>
              <a:t>	in gas cap, but not in solution gas</a:t>
            </a:r>
          </a:p>
          <a:p>
            <a:pPr>
              <a:buFont typeface="Arial" charset="0"/>
              <a:buNone/>
            </a:pPr>
            <a:endParaRPr lang="en-US" smtClean="0"/>
          </a:p>
          <a:p>
            <a:r>
              <a:rPr lang="en-US" sz="3600" smtClean="0"/>
              <a:t>Perched oil in the gas cap</a:t>
            </a:r>
          </a:p>
          <a:p>
            <a:pPr>
              <a:buFont typeface="Arial" charset="0"/>
              <a:buNone/>
            </a:pPr>
            <a:endParaRPr lang="en-US" smtClean="0"/>
          </a:p>
          <a:p>
            <a:r>
              <a:rPr lang="en-US" sz="3600" smtClean="0"/>
              <a:t>Perched water in the oil column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ubtitle 2"/>
          <p:cNvSpPr>
            <a:spLocks noGrp="1"/>
          </p:cNvSpPr>
          <p:nvPr>
            <p:ph type="subTitle" idx="4294967295"/>
          </p:nvPr>
        </p:nvSpPr>
        <p:spPr>
          <a:xfrm>
            <a:off x="609600" y="5029200"/>
            <a:ext cx="8153400" cy="1219200"/>
          </a:xfrm>
        </p:spPr>
        <p:txBody>
          <a:bodyPr/>
          <a:lstStyle/>
          <a:p>
            <a:pPr marL="0" indent="0" algn="ctr" eaLnBrk="1" hangingPunct="1">
              <a:buFont typeface="Arial" charset="0"/>
              <a:buNone/>
            </a:pPr>
            <a:r>
              <a:rPr lang="en-US" smtClean="0">
                <a:solidFill>
                  <a:srgbClr val="0D0D0D"/>
                </a:solidFill>
              </a:rPr>
              <a:t>William Carruthers Gussow</a:t>
            </a:r>
          </a:p>
          <a:p>
            <a:pPr marL="0" indent="0" algn="ctr" eaLnBrk="1" hangingPunct="1">
              <a:buFont typeface="Arial" charset="0"/>
              <a:buNone/>
            </a:pPr>
            <a:r>
              <a:rPr lang="en-US" smtClean="0">
                <a:solidFill>
                  <a:srgbClr val="0D0D0D"/>
                </a:solidFill>
              </a:rPr>
              <a:t>1908 - 2005</a:t>
            </a:r>
          </a:p>
        </p:txBody>
      </p:sp>
      <p:pic>
        <p:nvPicPr>
          <p:cNvPr id="14338" name="Picture 2"/>
          <p:cNvPicPr>
            <a:picLocks noChangeAspect="1" noChangeArrowheads="1"/>
          </p:cNvPicPr>
          <p:nvPr/>
        </p:nvPicPr>
        <p:blipFill>
          <a:blip r:embed="rId2"/>
          <a:srcRect/>
          <a:stretch>
            <a:fillRect/>
          </a:stretch>
        </p:blipFill>
        <p:spPr bwMode="auto">
          <a:xfrm>
            <a:off x="2743200" y="457200"/>
            <a:ext cx="3276600" cy="4222750"/>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a:graphicFrameLocks noGrp="1"/>
          </p:cNvGraphicFramePr>
          <p:nvPr/>
        </p:nvGraphicFramePr>
        <p:xfrm>
          <a:off x="240974" y="282493"/>
          <a:ext cx="8662051" cy="6293013"/>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p:cNvPicPr>
            <a:picLocks noChangeAspect="1" noChangeArrowheads="1"/>
          </p:cNvPicPr>
          <p:nvPr/>
        </p:nvPicPr>
        <p:blipFill>
          <a:blip r:embed="rId2"/>
          <a:srcRect/>
          <a:stretch>
            <a:fillRect/>
          </a:stretch>
        </p:blipFill>
        <p:spPr bwMode="auto">
          <a:xfrm>
            <a:off x="457200" y="228600"/>
            <a:ext cx="8248650" cy="6076950"/>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p:cNvSpPr>
          <p:nvPr>
            <p:ph type="title"/>
          </p:nvPr>
        </p:nvSpPr>
        <p:spPr>
          <a:xfrm>
            <a:off x="457200" y="274638"/>
            <a:ext cx="8229600" cy="5821362"/>
          </a:xfrm>
        </p:spPr>
        <p:txBody>
          <a:bodyPr/>
          <a:lstStyle/>
          <a:p>
            <a:r>
              <a:rPr lang="en-US" sz="3200" b="1" smtClean="0"/>
              <a:t>CONCLUSION:</a:t>
            </a:r>
            <a:br>
              <a:rPr lang="en-US" sz="3200" b="1" smtClean="0"/>
            </a:br>
            <a:r>
              <a:rPr lang="en-US" sz="3200" b="1" smtClean="0"/>
              <a:t/>
            </a:r>
            <a:br>
              <a:rPr lang="en-US" sz="3200" b="1" smtClean="0"/>
            </a:br>
            <a:r>
              <a:rPr lang="en-US" sz="3200" b="1" smtClean="0"/>
              <a:t>Single liquid oil phase migration of </a:t>
            </a:r>
            <a:br>
              <a:rPr lang="en-US" sz="3200" b="1" smtClean="0"/>
            </a:br>
            <a:r>
              <a:rPr lang="en-US" sz="3200" b="1" smtClean="0"/>
              <a:t>Trenton-Black River oil is consistent with other data (Cercone, 1984), and further explains:</a:t>
            </a:r>
            <a:br>
              <a:rPr lang="en-US" sz="3200" b="1" smtClean="0"/>
            </a:br>
            <a:r>
              <a:rPr lang="en-US" sz="3200" b="1" smtClean="0"/>
              <a:t/>
            </a:r>
            <a:br>
              <a:rPr lang="en-US" sz="3200" b="1" smtClean="0"/>
            </a:br>
            <a:r>
              <a:rPr lang="en-US" sz="3200" b="1" smtClean="0"/>
              <a:t>- ubiquitous gas caps in Trenton-Black River</a:t>
            </a:r>
            <a:br>
              <a:rPr lang="en-US" sz="3200" b="1" smtClean="0"/>
            </a:br>
            <a:r>
              <a:rPr lang="en-US" sz="3200" b="1" smtClean="0"/>
              <a:t>- high nitrogen content in gas cap</a:t>
            </a:r>
            <a:br>
              <a:rPr lang="en-US" sz="3200" b="1" smtClean="0"/>
            </a:br>
            <a:r>
              <a:rPr lang="en-US" sz="3200" b="1" smtClean="0"/>
              <a:t>- perched oil in the gas cap</a:t>
            </a:r>
            <a:br>
              <a:rPr lang="en-US" sz="3200" b="1" smtClean="0"/>
            </a:br>
            <a:r>
              <a:rPr lang="en-US" sz="3200" b="1" smtClean="0"/>
              <a:t>- perched water in the oil column</a:t>
            </a:r>
            <a:br>
              <a:rPr lang="en-US" sz="3200" b="1" smtClean="0"/>
            </a:br>
            <a:r>
              <a:rPr lang="en-US" sz="3200" b="1" smtClean="0"/>
              <a:t/>
            </a:r>
            <a:br>
              <a:rPr lang="en-US" sz="3200" b="1" smtClean="0"/>
            </a:br>
            <a:r>
              <a:rPr lang="en-US" sz="3200" b="1" smtClean="0"/>
              <a:t>To view again, visit  rjdehaas.com/singlephase</a:t>
            </a:r>
          </a:p>
        </p:txBody>
      </p:sp>
      <p:sp>
        <p:nvSpPr>
          <p:cNvPr id="46082" name="Rectangle 3"/>
          <p:cNvSpPr>
            <a:spLocks noGrp="1"/>
          </p:cNvSpPr>
          <p:nvPr>
            <p:ph type="body" idx="1"/>
          </p:nvPr>
        </p:nvSpPr>
        <p:spPr>
          <a:xfrm>
            <a:off x="457200" y="6019800"/>
            <a:ext cx="8229600" cy="106363"/>
          </a:xfrm>
        </p:spPr>
        <p:txBody>
          <a:bodyPr/>
          <a:lstStyle/>
          <a:p>
            <a:pPr>
              <a:lnSpc>
                <a:spcPct val="80000"/>
              </a:lnSpc>
              <a:buFont typeface="Arial" charset="0"/>
              <a:buNone/>
            </a:pPr>
            <a:endParaRPr lang="en-US" sz="800" smtClean="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idx="4294967295"/>
          </p:nvPr>
        </p:nvSpPr>
        <p:spPr>
          <a:xfrm>
            <a:off x="457200" y="152400"/>
            <a:ext cx="8229600" cy="838200"/>
          </a:xfrm>
        </p:spPr>
        <p:txBody>
          <a:bodyPr/>
          <a:lstStyle/>
          <a:p>
            <a:pPr eaLnBrk="1" hangingPunct="1"/>
            <a:r>
              <a:rPr lang="en-US" sz="4000" smtClean="0"/>
              <a:t> Differential Migration of Hydrocarbon</a:t>
            </a:r>
          </a:p>
        </p:txBody>
      </p:sp>
      <p:sp>
        <p:nvSpPr>
          <p:cNvPr id="15362" name="Content Placeholder 2"/>
          <p:cNvSpPr>
            <a:spLocks noGrp="1"/>
          </p:cNvSpPr>
          <p:nvPr>
            <p:ph idx="4294967295"/>
          </p:nvPr>
        </p:nvSpPr>
        <p:spPr>
          <a:xfrm>
            <a:off x="457200" y="1143000"/>
            <a:ext cx="8229600" cy="5410200"/>
          </a:xfrm>
        </p:spPr>
        <p:txBody>
          <a:bodyPr/>
          <a:lstStyle/>
          <a:p>
            <a:pPr eaLnBrk="1" hangingPunct="1">
              <a:buFont typeface="Arial" charset="0"/>
              <a:buNone/>
            </a:pPr>
            <a:r>
              <a:rPr lang="en-US" b="1" smtClean="0"/>
              <a:t>OIL</a:t>
            </a:r>
          </a:p>
        </p:txBody>
      </p:sp>
      <p:pic>
        <p:nvPicPr>
          <p:cNvPr id="15363" name="Picture 3" descr="C:\Documents and Settings\Donald Lindsey\Desktop\Trap Migration.jpg"/>
          <p:cNvPicPr>
            <a:picLocks noChangeAspect="1" noChangeArrowheads="1"/>
          </p:cNvPicPr>
          <p:nvPr/>
        </p:nvPicPr>
        <p:blipFill>
          <a:blip r:embed="rId2"/>
          <a:srcRect/>
          <a:stretch>
            <a:fillRect/>
          </a:stretch>
        </p:blipFill>
        <p:spPr bwMode="auto">
          <a:xfrm>
            <a:off x="533400" y="838200"/>
            <a:ext cx="8229600" cy="5181600"/>
          </a:xfrm>
          <a:prstGeom prst="rect">
            <a:avLst/>
          </a:prstGeom>
          <a:solidFill>
            <a:schemeClr val="accent2"/>
          </a:solidFill>
          <a:ln w="9525">
            <a:noFill/>
            <a:miter lim="800000"/>
            <a:headEnd/>
            <a:tailEnd/>
          </a:ln>
        </p:spPr>
      </p:pic>
      <p:sp>
        <p:nvSpPr>
          <p:cNvPr id="15364" name="Rectangle 5"/>
          <p:cNvSpPr>
            <a:spLocks noChangeArrowheads="1"/>
          </p:cNvSpPr>
          <p:nvPr/>
        </p:nvSpPr>
        <p:spPr bwMode="auto">
          <a:xfrm>
            <a:off x="1066800" y="6022975"/>
            <a:ext cx="844550" cy="457200"/>
          </a:xfrm>
          <a:prstGeom prst="rect">
            <a:avLst/>
          </a:prstGeom>
          <a:noFill/>
          <a:ln w="9525">
            <a:noFill/>
            <a:miter lim="800000"/>
            <a:headEnd/>
            <a:tailEnd/>
          </a:ln>
        </p:spPr>
        <p:txBody>
          <a:bodyPr wrap="none">
            <a:spAutoFit/>
          </a:bodyPr>
          <a:lstStyle/>
          <a:p>
            <a:r>
              <a:rPr lang="en-US" sz="2400" b="1"/>
              <a:t>GAS</a:t>
            </a:r>
          </a:p>
        </p:txBody>
      </p:sp>
      <p:sp>
        <p:nvSpPr>
          <p:cNvPr id="15365" name="Rectangle 6"/>
          <p:cNvSpPr>
            <a:spLocks noChangeArrowheads="1"/>
          </p:cNvSpPr>
          <p:nvPr/>
        </p:nvSpPr>
        <p:spPr bwMode="auto">
          <a:xfrm>
            <a:off x="3200400" y="6019800"/>
            <a:ext cx="1435100" cy="457200"/>
          </a:xfrm>
          <a:prstGeom prst="rect">
            <a:avLst/>
          </a:prstGeom>
          <a:noFill/>
          <a:ln w="9525">
            <a:noFill/>
            <a:miter lim="800000"/>
            <a:headEnd/>
            <a:tailEnd/>
          </a:ln>
        </p:spPr>
        <p:txBody>
          <a:bodyPr wrap="none">
            <a:spAutoFit/>
          </a:bodyPr>
          <a:lstStyle/>
          <a:p>
            <a:r>
              <a:rPr lang="en-US" sz="2400" b="1"/>
              <a:t>GAS/OIL</a:t>
            </a:r>
          </a:p>
        </p:txBody>
      </p:sp>
      <p:sp>
        <p:nvSpPr>
          <p:cNvPr id="15366" name="Rectangle 7"/>
          <p:cNvSpPr>
            <a:spLocks noChangeArrowheads="1"/>
          </p:cNvSpPr>
          <p:nvPr/>
        </p:nvSpPr>
        <p:spPr bwMode="auto">
          <a:xfrm>
            <a:off x="5715000" y="6019800"/>
            <a:ext cx="690563" cy="457200"/>
          </a:xfrm>
          <a:prstGeom prst="rect">
            <a:avLst/>
          </a:prstGeom>
          <a:noFill/>
          <a:ln w="9525">
            <a:noFill/>
            <a:miter lim="800000"/>
            <a:headEnd/>
            <a:tailEnd/>
          </a:ln>
        </p:spPr>
        <p:txBody>
          <a:bodyPr wrap="none">
            <a:spAutoFit/>
          </a:bodyPr>
          <a:lstStyle/>
          <a:p>
            <a:r>
              <a:rPr lang="en-US" sz="2400" b="1"/>
              <a:t>OIL</a:t>
            </a:r>
          </a:p>
        </p:txBody>
      </p:sp>
      <p:pic>
        <p:nvPicPr>
          <p:cNvPr id="15367" name="Picture 8" descr="MC910216310[1]"/>
          <p:cNvPicPr>
            <a:picLocks noChangeAspect="1" noChangeArrowheads="1"/>
          </p:cNvPicPr>
          <p:nvPr/>
        </p:nvPicPr>
        <p:blipFill>
          <a:blip r:embed="rId3"/>
          <a:srcRect/>
          <a:stretch>
            <a:fillRect/>
          </a:stretch>
        </p:blipFill>
        <p:spPr bwMode="auto">
          <a:xfrm rot="-487806">
            <a:off x="1524000" y="3124200"/>
            <a:ext cx="4648200" cy="381000"/>
          </a:xfrm>
          <a:prstGeom prst="rect">
            <a:avLst/>
          </a:prstGeom>
          <a:noFill/>
          <a:ln w="9525">
            <a:noFill/>
            <a:miter lim="800000"/>
            <a:headEnd/>
            <a:tailEnd/>
          </a:ln>
        </p:spPr>
      </p:pic>
      <p:sp>
        <p:nvSpPr>
          <p:cNvPr id="15368" name="Rectangle 9"/>
          <p:cNvSpPr>
            <a:spLocks noChangeArrowheads="1"/>
          </p:cNvSpPr>
          <p:nvPr/>
        </p:nvSpPr>
        <p:spPr bwMode="auto">
          <a:xfrm>
            <a:off x="7391400" y="6019800"/>
            <a:ext cx="1301750" cy="457200"/>
          </a:xfrm>
          <a:prstGeom prst="rect">
            <a:avLst/>
          </a:prstGeom>
          <a:noFill/>
          <a:ln w="9525">
            <a:noFill/>
            <a:miter lim="800000"/>
            <a:headEnd/>
            <a:tailEnd/>
          </a:ln>
        </p:spPr>
        <p:txBody>
          <a:bodyPr wrap="none">
            <a:spAutoFit/>
          </a:bodyPr>
          <a:lstStyle/>
          <a:p>
            <a:r>
              <a:rPr lang="en-US" sz="2400" b="1"/>
              <a:t>WATER</a:t>
            </a:r>
          </a:p>
        </p:txBody>
      </p:sp>
      <p:sp>
        <p:nvSpPr>
          <p:cNvPr id="15369" name="Rectangle 10"/>
          <p:cNvSpPr>
            <a:spLocks noChangeArrowheads="1"/>
          </p:cNvSpPr>
          <p:nvPr/>
        </p:nvSpPr>
        <p:spPr bwMode="auto">
          <a:xfrm rot="-594824">
            <a:off x="1905000" y="3581400"/>
            <a:ext cx="4146550" cy="366713"/>
          </a:xfrm>
          <a:prstGeom prst="rect">
            <a:avLst/>
          </a:prstGeom>
          <a:noFill/>
          <a:ln w="9525">
            <a:noFill/>
            <a:miter lim="800000"/>
            <a:headEnd/>
            <a:tailEnd/>
          </a:ln>
        </p:spPr>
        <p:txBody>
          <a:bodyPr wrap="none">
            <a:spAutoFit/>
          </a:bodyPr>
          <a:lstStyle/>
          <a:p>
            <a:r>
              <a:rPr lang="en-US" b="1"/>
              <a:t>UPDIP HYDROCARBON MIGRATION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Content Placeholder 3" descr="baa_0.tmp"/>
          <p:cNvPicPr>
            <a:picLocks noGrp="1" noChangeAspect="1"/>
          </p:cNvPicPr>
          <p:nvPr>
            <p:ph idx="4294967295"/>
          </p:nvPr>
        </p:nvPicPr>
        <p:blipFill>
          <a:blip r:embed="rId2"/>
          <a:srcRect/>
          <a:stretch>
            <a:fillRect/>
          </a:stretch>
        </p:blipFill>
        <p:spPr>
          <a:xfrm>
            <a:off x="1787525" y="0"/>
            <a:ext cx="5568950" cy="6858000"/>
          </a:xfrm>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Content Placeholder 2"/>
          <p:cNvSpPr>
            <a:spLocks noGrp="1"/>
          </p:cNvSpPr>
          <p:nvPr>
            <p:ph idx="4294967295"/>
          </p:nvPr>
        </p:nvSpPr>
        <p:spPr>
          <a:xfrm>
            <a:off x="304800" y="533400"/>
            <a:ext cx="9144000" cy="6858000"/>
          </a:xfrm>
        </p:spPr>
        <p:txBody>
          <a:bodyPr/>
          <a:lstStyle/>
          <a:p>
            <a:pPr>
              <a:buFont typeface="Arial" charset="0"/>
              <a:buNone/>
            </a:pPr>
            <a:r>
              <a:rPr lang="en-US" smtClean="0">
                <a:solidFill>
                  <a:srgbClr val="FF0000"/>
                </a:solidFill>
              </a:rPr>
              <a:t>Empire State Building</a:t>
            </a:r>
          </a:p>
          <a:p>
            <a:pPr>
              <a:buFont typeface="Arial" charset="0"/>
              <a:buNone/>
            </a:pPr>
            <a:r>
              <a:rPr lang="en-US" smtClean="0">
                <a:solidFill>
                  <a:srgbClr val="FF0000"/>
                </a:solidFill>
              </a:rPr>
              <a:t>(1930’s  Plumbing)</a:t>
            </a:r>
          </a:p>
        </p:txBody>
      </p:sp>
      <p:graphicFrame>
        <p:nvGraphicFramePr>
          <p:cNvPr id="28675" name="Object 2"/>
          <p:cNvGraphicFramePr>
            <a:graphicFrameLocks noChangeAspect="1"/>
          </p:cNvGraphicFramePr>
          <p:nvPr/>
        </p:nvGraphicFramePr>
        <p:xfrm>
          <a:off x="4114800" y="0"/>
          <a:ext cx="2590800" cy="6858000"/>
        </p:xfrm>
        <a:graphic>
          <a:graphicData uri="http://schemas.openxmlformats.org/presentationml/2006/ole">
            <p:oleObj spid="_x0000_s28675" name="Acrobat Document" r:id="rId3" imgW="4207320" imgH="12543480" progId="">
              <p:embed/>
            </p:oleObj>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Content Placeholder 2"/>
          <p:cNvSpPr>
            <a:spLocks noGrp="1"/>
          </p:cNvSpPr>
          <p:nvPr>
            <p:ph idx="4294967295"/>
          </p:nvPr>
        </p:nvSpPr>
        <p:spPr>
          <a:xfrm>
            <a:off x="228600" y="457200"/>
            <a:ext cx="9144000" cy="6858000"/>
          </a:xfrm>
        </p:spPr>
        <p:txBody>
          <a:bodyPr/>
          <a:lstStyle/>
          <a:p>
            <a:pPr>
              <a:buFont typeface="Arial" charset="0"/>
              <a:buNone/>
            </a:pPr>
            <a:r>
              <a:rPr lang="en-US" smtClean="0">
                <a:solidFill>
                  <a:srgbClr val="FF0000"/>
                </a:solidFill>
              </a:rPr>
              <a:t>Empire State Building</a:t>
            </a:r>
          </a:p>
          <a:p>
            <a:pPr>
              <a:buFont typeface="Arial" charset="0"/>
              <a:buNone/>
            </a:pPr>
            <a:r>
              <a:rPr lang="en-US" smtClean="0">
                <a:solidFill>
                  <a:srgbClr val="FF0000"/>
                </a:solidFill>
              </a:rPr>
              <a:t>(1930’s Plumbing)</a:t>
            </a:r>
          </a:p>
        </p:txBody>
      </p:sp>
      <p:graphicFrame>
        <p:nvGraphicFramePr>
          <p:cNvPr id="29699" name="Object 2"/>
          <p:cNvGraphicFramePr>
            <a:graphicFrameLocks noChangeAspect="1"/>
          </p:cNvGraphicFramePr>
          <p:nvPr/>
        </p:nvGraphicFramePr>
        <p:xfrm>
          <a:off x="3886200" y="0"/>
          <a:ext cx="5029200" cy="6858000"/>
        </p:xfrm>
        <a:graphic>
          <a:graphicData uri="http://schemas.openxmlformats.org/presentationml/2006/ole">
            <p:oleObj spid="_x0000_s29699" name="Acrobat Document" r:id="rId3" imgW="4207320" imgH="12543480" progId="">
              <p:embed/>
            </p:oleObj>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22" name="Object 2"/>
          <p:cNvGraphicFramePr>
            <a:graphicFrameLocks noChangeAspect="1"/>
          </p:cNvGraphicFramePr>
          <p:nvPr/>
        </p:nvGraphicFramePr>
        <p:xfrm>
          <a:off x="2133600" y="0"/>
          <a:ext cx="5181600" cy="6819900"/>
        </p:xfrm>
        <a:graphic>
          <a:graphicData uri="http://schemas.openxmlformats.org/presentationml/2006/ole">
            <p:oleObj spid="_x0000_s30722" name="Acrobat Document" r:id="rId3" imgW="4207320" imgH="12543480" progId="">
              <p:embed/>
            </p:oleObj>
          </a:graphicData>
        </a:graphic>
      </p:graphicFrame>
      <p:sp>
        <p:nvSpPr>
          <p:cNvPr id="30723" name="Rectangle 3"/>
          <p:cNvSpPr>
            <a:spLocks noChangeArrowheads="1"/>
          </p:cNvSpPr>
          <p:nvPr/>
        </p:nvSpPr>
        <p:spPr bwMode="auto">
          <a:xfrm>
            <a:off x="304800" y="381000"/>
            <a:ext cx="6629400" cy="1066800"/>
          </a:xfrm>
          <a:prstGeom prst="rect">
            <a:avLst/>
          </a:prstGeom>
          <a:noFill/>
          <a:ln w="9525">
            <a:noFill/>
            <a:miter lim="800000"/>
            <a:headEnd/>
            <a:tailEnd/>
          </a:ln>
        </p:spPr>
        <p:txBody>
          <a:bodyPr>
            <a:spAutoFit/>
          </a:bodyPr>
          <a:lstStyle/>
          <a:p>
            <a:r>
              <a:rPr lang="en-US" sz="3200">
                <a:solidFill>
                  <a:srgbClr val="FF0000"/>
                </a:solidFill>
                <a:latin typeface="Calibri" pitchFamily="34" charset="0"/>
              </a:rPr>
              <a:t>Empire State Building</a:t>
            </a:r>
          </a:p>
          <a:p>
            <a:r>
              <a:rPr lang="en-US" sz="3200">
                <a:solidFill>
                  <a:srgbClr val="FF0000"/>
                </a:solidFill>
                <a:latin typeface="Calibri" pitchFamily="34" charset="0"/>
              </a:rPr>
              <a:t>(1950’s Plumbing)</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746" name="Object 2"/>
          <p:cNvGraphicFramePr>
            <a:graphicFrameLocks noChangeAspect="1"/>
          </p:cNvGraphicFramePr>
          <p:nvPr/>
        </p:nvGraphicFramePr>
        <p:xfrm>
          <a:off x="1905000" y="0"/>
          <a:ext cx="5181600" cy="6858000"/>
        </p:xfrm>
        <a:graphic>
          <a:graphicData uri="http://schemas.openxmlformats.org/presentationml/2006/ole">
            <p:oleObj spid="_x0000_s31746" name="Acrobat Document" r:id="rId3" imgW="4207320" imgH="12543480" progId="">
              <p:embed/>
            </p:oleObj>
          </a:graphicData>
        </a:graphic>
      </p:graphicFrame>
      <p:sp>
        <p:nvSpPr>
          <p:cNvPr id="31747" name="Rectangle 3"/>
          <p:cNvSpPr>
            <a:spLocks noChangeArrowheads="1"/>
          </p:cNvSpPr>
          <p:nvPr/>
        </p:nvSpPr>
        <p:spPr bwMode="auto">
          <a:xfrm>
            <a:off x="304800" y="304800"/>
            <a:ext cx="4572000" cy="1066800"/>
          </a:xfrm>
          <a:prstGeom prst="rect">
            <a:avLst/>
          </a:prstGeom>
          <a:noFill/>
          <a:ln w="9525">
            <a:noFill/>
            <a:miter lim="800000"/>
            <a:headEnd/>
            <a:tailEnd/>
          </a:ln>
        </p:spPr>
        <p:txBody>
          <a:bodyPr>
            <a:spAutoFit/>
          </a:bodyPr>
          <a:lstStyle/>
          <a:p>
            <a:r>
              <a:rPr lang="en-US" sz="3200">
                <a:solidFill>
                  <a:srgbClr val="FF0000"/>
                </a:solidFill>
                <a:latin typeface="Calibri" pitchFamily="34" charset="0"/>
              </a:rPr>
              <a:t>Empire State Building</a:t>
            </a:r>
          </a:p>
          <a:p>
            <a:r>
              <a:rPr lang="en-US" sz="3200">
                <a:solidFill>
                  <a:srgbClr val="FF0000"/>
                </a:solidFill>
                <a:latin typeface="Calibri" pitchFamily="34" charset="0"/>
              </a:rPr>
              <a:t>(1980’s Plumbing)</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Content Placeholder 2"/>
          <p:cNvSpPr>
            <a:spLocks noGrp="1"/>
          </p:cNvSpPr>
          <p:nvPr>
            <p:ph idx="4294967295"/>
          </p:nvPr>
        </p:nvSpPr>
        <p:spPr>
          <a:xfrm>
            <a:off x="0" y="0"/>
            <a:ext cx="9144000" cy="6858000"/>
          </a:xfrm>
        </p:spPr>
        <p:txBody>
          <a:bodyPr/>
          <a:lstStyle/>
          <a:p>
            <a:r>
              <a:rPr lang="en-US" smtClean="0">
                <a:solidFill>
                  <a:srgbClr val="FF0000"/>
                </a:solidFill>
              </a:rPr>
              <a:t>Empire State Building (1980’s Plumbing) turned on its side to illustrate complexity of Trenton-Black River reservoirs in central southern Michigan</a:t>
            </a:r>
          </a:p>
        </p:txBody>
      </p:sp>
      <p:graphicFrame>
        <p:nvGraphicFramePr>
          <p:cNvPr id="32771" name="Object 2"/>
          <p:cNvGraphicFramePr>
            <a:graphicFrameLocks noChangeAspect="1"/>
          </p:cNvGraphicFramePr>
          <p:nvPr/>
        </p:nvGraphicFramePr>
        <p:xfrm>
          <a:off x="152400" y="1524000"/>
          <a:ext cx="8991600" cy="4495800"/>
        </p:xfrm>
        <a:graphic>
          <a:graphicData uri="http://schemas.openxmlformats.org/presentationml/2006/ole">
            <p:oleObj spid="_x0000_s32771" name="Acrobat Document" r:id="rId3" imgW="13162320" imgH="3915000" progId="">
              <p:embed/>
            </p:oleObj>
          </a:graphicData>
        </a:graphic>
      </p:graphicFrame>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655</TotalTime>
  <Words>436</Words>
  <Application>Microsoft Office PowerPoint</Application>
  <PresentationFormat>On-screen Show (4:3)</PresentationFormat>
  <Paragraphs>61</Paragraphs>
  <Slides>22</Slides>
  <Notes>0</Notes>
  <HiddenSlides>0</HiddenSlides>
  <MMClips>0</MMClips>
  <ScaleCrop>false</ScaleCrop>
  <HeadingPairs>
    <vt:vector size="8" baseType="variant">
      <vt:variant>
        <vt:lpstr>Fonts Used</vt:lpstr>
      </vt:variant>
      <vt:variant>
        <vt:i4>2</vt:i4>
      </vt:variant>
      <vt:variant>
        <vt:lpstr>Design Template</vt:lpstr>
      </vt:variant>
      <vt:variant>
        <vt:i4>1</vt:i4>
      </vt:variant>
      <vt:variant>
        <vt:lpstr>Embedded OLE Servers</vt:lpstr>
      </vt:variant>
      <vt:variant>
        <vt:i4>2</vt:i4>
      </vt:variant>
      <vt:variant>
        <vt:lpstr>Slide Titles</vt:lpstr>
      </vt:variant>
      <vt:variant>
        <vt:i4>22</vt:i4>
      </vt:variant>
    </vt:vector>
  </HeadingPairs>
  <TitlesOfParts>
    <vt:vector size="27" baseType="lpstr">
      <vt:lpstr>Arial</vt:lpstr>
      <vt:lpstr>Calibri</vt:lpstr>
      <vt:lpstr>Office Theme</vt:lpstr>
      <vt:lpstr>Acrobat Document</vt:lpstr>
      <vt:lpstr>Worksheet</vt:lpstr>
      <vt:lpstr>A Model for Single-Phase Migration of Trenton-Black River Hydrocarbon in the Southern Michigan Basin  --Ron DeHaas &amp; Timothy Brock</vt:lpstr>
      <vt:lpstr>Slide 2</vt:lpstr>
      <vt:lpstr> Differential Migration of Hydrocarbon</vt:lpstr>
      <vt:lpstr>Slide 4</vt:lpstr>
      <vt:lpstr>Slide 5</vt:lpstr>
      <vt:lpstr>Slide 6</vt:lpstr>
      <vt:lpstr>Slide 7</vt:lpstr>
      <vt:lpstr>Slide 8</vt:lpstr>
      <vt:lpstr>Slide 9</vt:lpstr>
      <vt:lpstr>So…</vt:lpstr>
      <vt:lpstr>Slide 11</vt:lpstr>
      <vt:lpstr>Evidence for deeper burial</vt:lpstr>
      <vt:lpstr>ASSUMPTIONS FOR  HOMOGENIZATION MODEL</vt:lpstr>
      <vt:lpstr>With those assumptions:</vt:lpstr>
      <vt:lpstr>Theoretical line using known Trenton-Black River oil and gas characteristics, </vt:lpstr>
      <vt:lpstr>The predicted “m” value for Stoney Point is 0.38  Does that match up with known data??  </vt:lpstr>
      <vt:lpstr>Slide 17</vt:lpstr>
      <vt:lpstr>What else would we expect to see if the hydrocarbon migrated as a single liquid oil phase?</vt:lpstr>
      <vt:lpstr>Slide 19</vt:lpstr>
      <vt:lpstr>Slide 20</vt:lpstr>
      <vt:lpstr>Slide 21</vt:lpstr>
      <vt:lpstr>CONCLUSION:  Single liquid oil phase migration of  Trenton-Black River oil is consistent with other data (Cercone, 1984), and further explains:  - ubiquitous gas caps in Trenton-Black River - high nitrogen content in gas cap - perched oil in the gas cap - perched water in the oil column  To view again, visit  rjdehaas.com/singlephase</vt:lpstr>
    </vt:vector>
  </TitlesOfParts>
  <Company>none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w/ Ron DeHaas</dc:title>
  <dc:creator>Timothy Brock</dc:creator>
  <cp:lastModifiedBy> </cp:lastModifiedBy>
  <cp:revision>15</cp:revision>
  <dcterms:created xsi:type="dcterms:W3CDTF">2010-09-20T11:39:26Z</dcterms:created>
  <dcterms:modified xsi:type="dcterms:W3CDTF">2010-09-22T20:47:29Z</dcterms:modified>
</cp:coreProperties>
</file>